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Lst>
  <p:sldSz cx="7772400" cy="10058400"/>
  <p:notesSz cx="6858000" cy="9144000"/>
  <p:embeddedFontLst>
    <p:embeddedFont>
      <p:font typeface="Aileron Regular" charset="1" panose="00000500000000000000"/>
      <p:regular r:id="rId6"/>
    </p:embeddedFont>
    <p:embeddedFont>
      <p:font typeface="Aileron Regular Bold" charset="1" panose="00000800000000000000"/>
      <p:regular r:id="rId7"/>
    </p:embeddedFont>
    <p:embeddedFont>
      <p:font typeface="Aileron Regular Italics" charset="1" panose="00000500000000000000"/>
      <p:regular r:id="rId8"/>
    </p:embeddedFont>
    <p:embeddedFont>
      <p:font typeface="Aileron Regular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Open Sauce" charset="1" panose="00000500000000000000"/>
      <p:regular r:id="rId14"/>
    </p:embeddedFont>
    <p:embeddedFont>
      <p:font typeface="Open Sauce Bold" charset="1" panose="00000800000000000000"/>
      <p:regular r:id="rId15"/>
    </p:embeddedFont>
    <p:embeddedFont>
      <p:font typeface="Open Sauce Italics" charset="1" panose="00000500000000000000"/>
      <p:regular r:id="rId16"/>
    </p:embeddedFont>
    <p:embeddedFont>
      <p:font typeface="Open Sauce Bold Italics" charset="1" panose="00000800000000000000"/>
      <p:regular r:id="rId17"/>
    </p:embeddedFont>
    <p:embeddedFont>
      <p:font typeface="Now Bold" charset="1" panose="00000800000000000000"/>
      <p:regular r:id="rId18"/>
    </p:embeddedFont>
    <p:embeddedFont>
      <p:font typeface="Now Bold Bold" charset="1" panose="00000A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1003128" y="4122636"/>
            <a:ext cx="0" cy="224176"/>
          </a:xfrm>
          <a:prstGeom prst="line">
            <a:avLst/>
          </a:prstGeom>
          <a:ln cap="flat" w="9525">
            <a:solidFill>
              <a:srgbClr val="08B5BD"/>
            </a:solidFill>
            <a:prstDash val="solid"/>
            <a:headEnd type="none" len="sm" w="sm"/>
            <a:tailEnd type="none" len="sm" w="sm"/>
          </a:ln>
        </p:spPr>
      </p:sp>
      <p:grpSp>
        <p:nvGrpSpPr>
          <p:cNvPr name="Group 3" id="3"/>
          <p:cNvGrpSpPr/>
          <p:nvPr/>
        </p:nvGrpSpPr>
        <p:grpSpPr>
          <a:xfrm rot="0">
            <a:off x="3918673" y="4176788"/>
            <a:ext cx="3664089" cy="3237377"/>
            <a:chOff x="0" y="0"/>
            <a:chExt cx="2186542" cy="1931902"/>
          </a:xfrm>
        </p:grpSpPr>
        <p:sp>
          <p:nvSpPr>
            <p:cNvPr name="Freeform 4" id="4"/>
            <p:cNvSpPr/>
            <p:nvPr/>
          </p:nvSpPr>
          <p:spPr>
            <a:xfrm flipH="false" flipV="false">
              <a:off x="0" y="0"/>
              <a:ext cx="2186542" cy="1931902"/>
            </a:xfrm>
            <a:custGeom>
              <a:avLst/>
              <a:gdLst/>
              <a:ahLst/>
              <a:cxnLst/>
              <a:rect r="r" b="b" t="t" l="l"/>
              <a:pathLst>
                <a:path h="1931902" w="2186542">
                  <a:moveTo>
                    <a:pt x="0" y="0"/>
                  </a:moveTo>
                  <a:lnTo>
                    <a:pt x="2186542" y="0"/>
                  </a:lnTo>
                  <a:lnTo>
                    <a:pt x="2186542" y="1931902"/>
                  </a:lnTo>
                  <a:lnTo>
                    <a:pt x="0" y="1931902"/>
                  </a:lnTo>
                  <a:close/>
                </a:path>
              </a:pathLst>
            </a:custGeom>
            <a:solidFill>
              <a:srgbClr val="D9D9D9"/>
            </a:solidFill>
          </p:spPr>
        </p:sp>
      </p:grpSp>
      <p:grpSp>
        <p:nvGrpSpPr>
          <p:cNvPr name="Group 5" id="5"/>
          <p:cNvGrpSpPr/>
          <p:nvPr/>
        </p:nvGrpSpPr>
        <p:grpSpPr>
          <a:xfrm rot="0">
            <a:off x="257494" y="1859450"/>
            <a:ext cx="7298939" cy="2493645"/>
            <a:chOff x="0" y="0"/>
            <a:chExt cx="2544292" cy="869244"/>
          </a:xfrm>
        </p:grpSpPr>
        <p:sp>
          <p:nvSpPr>
            <p:cNvPr name="Freeform 6" id="6"/>
            <p:cNvSpPr/>
            <p:nvPr/>
          </p:nvSpPr>
          <p:spPr>
            <a:xfrm flipH="false" flipV="false">
              <a:off x="0" y="0"/>
              <a:ext cx="2544292" cy="869244"/>
            </a:xfrm>
            <a:custGeom>
              <a:avLst/>
              <a:gdLst/>
              <a:ahLst/>
              <a:cxnLst/>
              <a:rect r="r" b="b" t="t" l="l"/>
              <a:pathLst>
                <a:path h="869244" w="2544292">
                  <a:moveTo>
                    <a:pt x="0" y="0"/>
                  </a:moveTo>
                  <a:lnTo>
                    <a:pt x="2544292" y="0"/>
                  </a:lnTo>
                  <a:lnTo>
                    <a:pt x="2544292" y="869244"/>
                  </a:lnTo>
                  <a:lnTo>
                    <a:pt x="0" y="869244"/>
                  </a:lnTo>
                  <a:close/>
                </a:path>
              </a:pathLst>
            </a:custGeom>
            <a:solidFill>
              <a:srgbClr val="003472"/>
            </a:solidFill>
          </p:spPr>
        </p:sp>
        <p:sp>
          <p:nvSpPr>
            <p:cNvPr name="TextBox 7" id="7"/>
            <p:cNvSpPr txBox="true"/>
            <p:nvPr/>
          </p:nvSpPr>
          <p:spPr>
            <a:xfrm>
              <a:off x="0" y="0"/>
              <a:ext cx="812800" cy="812800"/>
            </a:xfrm>
            <a:prstGeom prst="rect">
              <a:avLst/>
            </a:prstGeom>
          </p:spPr>
          <p:txBody>
            <a:bodyPr anchor="ctr" rtlCol="false" tIns="50800" lIns="50800" bIns="50800" rIns="50800"/>
            <a:lstStyle/>
            <a:p>
              <a:pPr algn="ctr">
                <a:lnSpc>
                  <a:spcPts val="1332"/>
                </a:lnSpc>
              </a:pPr>
            </a:p>
          </p:txBody>
        </p:sp>
      </p:grpSp>
      <p:grpSp>
        <p:nvGrpSpPr>
          <p:cNvPr name="Group 8" id="8"/>
          <p:cNvGrpSpPr/>
          <p:nvPr/>
        </p:nvGrpSpPr>
        <p:grpSpPr>
          <a:xfrm rot="0">
            <a:off x="257494" y="7424476"/>
            <a:ext cx="7322358" cy="2004015"/>
            <a:chOff x="0" y="0"/>
            <a:chExt cx="4369612" cy="1195894"/>
          </a:xfrm>
        </p:grpSpPr>
        <p:sp>
          <p:nvSpPr>
            <p:cNvPr name="Freeform 9" id="9"/>
            <p:cNvSpPr/>
            <p:nvPr/>
          </p:nvSpPr>
          <p:spPr>
            <a:xfrm flipH="false" flipV="false">
              <a:off x="0" y="0"/>
              <a:ext cx="4369612" cy="1195894"/>
            </a:xfrm>
            <a:custGeom>
              <a:avLst/>
              <a:gdLst/>
              <a:ahLst/>
              <a:cxnLst/>
              <a:rect r="r" b="b" t="t" l="l"/>
              <a:pathLst>
                <a:path h="1195894" w="4369612">
                  <a:moveTo>
                    <a:pt x="0" y="0"/>
                  </a:moveTo>
                  <a:lnTo>
                    <a:pt x="4369612" y="0"/>
                  </a:lnTo>
                  <a:lnTo>
                    <a:pt x="4369612" y="1195894"/>
                  </a:lnTo>
                  <a:lnTo>
                    <a:pt x="0" y="1195894"/>
                  </a:lnTo>
                  <a:close/>
                </a:path>
              </a:pathLst>
            </a:custGeom>
            <a:solidFill>
              <a:srgbClr val="034E7B"/>
            </a:solidFill>
          </p:spPr>
        </p:sp>
      </p:gr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653140" y="7487451"/>
            <a:ext cx="484228" cy="484228"/>
          </a:xfrm>
          <a:prstGeom prst="rect">
            <a:avLst/>
          </a:prstGeom>
        </p:spPr>
      </p:pic>
      <p:pic>
        <p:nvPicPr>
          <p:cNvPr name="Picture 11" id="1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3670241" y="7504552"/>
            <a:ext cx="450026" cy="450026"/>
          </a:xfrm>
          <a:prstGeom prst="rect">
            <a:avLst/>
          </a:prstGeom>
        </p:spPr>
      </p:pic>
      <p:sp>
        <p:nvSpPr>
          <p:cNvPr name="AutoShape 12" id="12"/>
          <p:cNvSpPr/>
          <p:nvPr/>
        </p:nvSpPr>
        <p:spPr>
          <a:xfrm>
            <a:off x="1778896" y="385396"/>
            <a:ext cx="1768045" cy="0"/>
          </a:xfrm>
          <a:prstGeom prst="line">
            <a:avLst/>
          </a:prstGeom>
          <a:ln cap="flat" w="76200">
            <a:solidFill>
              <a:srgbClr val="034E7B"/>
            </a:solidFill>
            <a:prstDash val="solid"/>
            <a:headEnd type="none" len="sm" w="sm"/>
            <a:tailEnd type="none" len="sm" w="sm"/>
          </a:ln>
        </p:spPr>
      </p:sp>
      <p:sp>
        <p:nvSpPr>
          <p:cNvPr name="AutoShape 13" id="13"/>
          <p:cNvSpPr/>
          <p:nvPr/>
        </p:nvSpPr>
        <p:spPr>
          <a:xfrm>
            <a:off x="381274" y="4830719"/>
            <a:ext cx="2487168" cy="0"/>
          </a:xfrm>
          <a:prstGeom prst="line">
            <a:avLst/>
          </a:prstGeom>
          <a:ln cap="flat" w="38100">
            <a:solidFill>
              <a:srgbClr val="08B5BD"/>
            </a:solidFill>
            <a:prstDash val="solid"/>
            <a:headEnd type="none" len="sm" w="sm"/>
            <a:tailEnd type="none" len="sm" w="sm"/>
          </a:ln>
        </p:spPr>
      </p:sp>
      <p:pic>
        <p:nvPicPr>
          <p:cNvPr name="Picture 14" id="14"/>
          <p:cNvPicPr>
            <a:picLocks noChangeAspect="true"/>
          </p:cNvPicPr>
          <p:nvPr/>
        </p:nvPicPr>
        <p:blipFill>
          <a:blip r:embed="rId6"/>
          <a:srcRect l="0" t="0" r="0" b="0"/>
          <a:stretch>
            <a:fillRect/>
          </a:stretch>
        </p:blipFill>
        <p:spPr>
          <a:xfrm flipH="false" flipV="false" rot="0">
            <a:off x="3630888" y="385396"/>
            <a:ext cx="4015636" cy="1606254"/>
          </a:xfrm>
          <a:prstGeom prst="rect">
            <a:avLst/>
          </a:prstGeom>
        </p:spPr>
      </p:pic>
      <p:sp>
        <p:nvSpPr>
          <p:cNvPr name="AutoShape 15" id="15"/>
          <p:cNvSpPr/>
          <p:nvPr/>
        </p:nvSpPr>
        <p:spPr>
          <a:xfrm>
            <a:off x="4169467" y="4849769"/>
            <a:ext cx="2487168" cy="0"/>
          </a:xfrm>
          <a:prstGeom prst="line">
            <a:avLst/>
          </a:prstGeom>
          <a:ln cap="flat" w="38100">
            <a:solidFill>
              <a:srgbClr val="08B5BD"/>
            </a:solidFill>
            <a:prstDash val="solid"/>
            <a:headEnd type="none" len="sm" w="sm"/>
            <a:tailEnd type="none" len="sm" w="sm"/>
          </a:ln>
        </p:spPr>
      </p:sp>
      <p:pic>
        <p:nvPicPr>
          <p:cNvPr name="Picture 16" id="1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39990" y="7487451"/>
            <a:ext cx="484228" cy="484228"/>
          </a:xfrm>
          <a:prstGeom prst="rect">
            <a:avLst/>
          </a:prstGeom>
        </p:spPr>
      </p:pic>
      <p:pic>
        <p:nvPicPr>
          <p:cNvPr name="Picture 17" id="17"/>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638638" y="7605645"/>
            <a:ext cx="286933" cy="247839"/>
          </a:xfrm>
          <a:prstGeom prst="rect">
            <a:avLst/>
          </a:prstGeom>
        </p:spPr>
      </p:pic>
      <p:pic>
        <p:nvPicPr>
          <p:cNvPr name="Picture 18" id="1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809783" y="7487451"/>
            <a:ext cx="484228" cy="484228"/>
          </a:xfrm>
          <a:prstGeom prst="rect">
            <a:avLst/>
          </a:prstGeom>
        </p:spPr>
      </p:pic>
      <p:pic>
        <p:nvPicPr>
          <p:cNvPr name="Picture 19" id="19"/>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5911610" y="7597169"/>
            <a:ext cx="280574" cy="264792"/>
          </a:xfrm>
          <a:prstGeom prst="rect">
            <a:avLst/>
          </a:prstGeom>
        </p:spPr>
      </p:pic>
      <p:pic>
        <p:nvPicPr>
          <p:cNvPr name="Picture 20" id="20"/>
          <p:cNvPicPr>
            <a:picLocks noChangeAspect="true"/>
          </p:cNvPicPr>
          <p:nvPr/>
        </p:nvPicPr>
        <p:blipFill>
          <a:blip r:embed="rId11"/>
          <a:srcRect l="0" t="0" r="0" b="0"/>
          <a:stretch>
            <a:fillRect/>
          </a:stretch>
        </p:blipFill>
        <p:spPr>
          <a:xfrm flipH="false" flipV="false" rot="0">
            <a:off x="381274" y="327793"/>
            <a:ext cx="1158716" cy="1474507"/>
          </a:xfrm>
          <a:prstGeom prst="rect">
            <a:avLst/>
          </a:prstGeom>
        </p:spPr>
      </p:pic>
      <p:sp>
        <p:nvSpPr>
          <p:cNvPr name="TextBox 21" id="21"/>
          <p:cNvSpPr txBox="true"/>
          <p:nvPr/>
        </p:nvSpPr>
        <p:spPr>
          <a:xfrm rot="0">
            <a:off x="1778896" y="573893"/>
            <a:ext cx="3523802" cy="1280358"/>
          </a:xfrm>
          <a:prstGeom prst="rect">
            <a:avLst/>
          </a:prstGeom>
        </p:spPr>
        <p:txBody>
          <a:bodyPr anchor="t" rtlCol="false" tIns="0" lIns="0" bIns="0" rIns="0">
            <a:spAutoFit/>
          </a:bodyPr>
          <a:lstStyle/>
          <a:p>
            <a:pPr>
              <a:lnSpc>
                <a:spcPts val="3370"/>
              </a:lnSpc>
            </a:pPr>
            <a:r>
              <a:rPr lang="en-US" sz="3210">
                <a:solidFill>
                  <a:srgbClr val="034E7B"/>
                </a:solidFill>
                <a:latin typeface="Now Bold"/>
              </a:rPr>
              <a:t>SAVING</a:t>
            </a:r>
          </a:p>
          <a:p>
            <a:pPr>
              <a:lnSpc>
                <a:spcPts val="3370"/>
              </a:lnSpc>
            </a:pPr>
            <a:r>
              <a:rPr lang="en-US" sz="3210">
                <a:solidFill>
                  <a:srgbClr val="034E7B"/>
                </a:solidFill>
                <a:latin typeface="Now Bold"/>
              </a:rPr>
              <a:t>(NAME)</a:t>
            </a:r>
          </a:p>
          <a:p>
            <a:pPr>
              <a:lnSpc>
                <a:spcPts val="3370"/>
              </a:lnSpc>
            </a:pPr>
            <a:r>
              <a:rPr lang="en-US" sz="3210">
                <a:solidFill>
                  <a:srgbClr val="034E7B"/>
                </a:solidFill>
                <a:latin typeface="Now Bold"/>
              </a:rPr>
              <a:t>SIGHT</a:t>
            </a:r>
          </a:p>
        </p:txBody>
      </p:sp>
      <p:sp>
        <p:nvSpPr>
          <p:cNvPr name="TextBox 22" id="22"/>
          <p:cNvSpPr txBox="true"/>
          <p:nvPr/>
        </p:nvSpPr>
        <p:spPr>
          <a:xfrm rot="0">
            <a:off x="4169467" y="4381670"/>
            <a:ext cx="2647532" cy="191980"/>
          </a:xfrm>
          <a:prstGeom prst="rect">
            <a:avLst/>
          </a:prstGeom>
        </p:spPr>
        <p:txBody>
          <a:bodyPr anchor="t" rtlCol="false" tIns="0" lIns="0" bIns="0" rIns="0">
            <a:spAutoFit/>
          </a:bodyPr>
          <a:lstStyle/>
          <a:p>
            <a:pPr>
              <a:lnSpc>
                <a:spcPts val="1533"/>
              </a:lnSpc>
            </a:pPr>
            <a:r>
              <a:rPr lang="en-US" sz="1095">
                <a:solidFill>
                  <a:srgbClr val="062133"/>
                </a:solidFill>
                <a:latin typeface="Now Bold"/>
              </a:rPr>
              <a:t>GENE THERAPY FOR</a:t>
            </a:r>
          </a:p>
        </p:txBody>
      </p:sp>
      <p:sp>
        <p:nvSpPr>
          <p:cNvPr name="TextBox 23" id="23"/>
          <p:cNvSpPr txBox="true"/>
          <p:nvPr/>
        </p:nvSpPr>
        <p:spPr>
          <a:xfrm rot="0">
            <a:off x="4169467" y="4558982"/>
            <a:ext cx="2647532" cy="281263"/>
          </a:xfrm>
          <a:prstGeom prst="rect">
            <a:avLst/>
          </a:prstGeom>
        </p:spPr>
        <p:txBody>
          <a:bodyPr anchor="t" rtlCol="false" tIns="0" lIns="0" bIns="0" rIns="0">
            <a:spAutoFit/>
          </a:bodyPr>
          <a:lstStyle/>
          <a:p>
            <a:pPr>
              <a:lnSpc>
                <a:spcPts val="2370"/>
              </a:lnSpc>
            </a:pPr>
            <a:r>
              <a:rPr lang="en-US" sz="1693">
                <a:solidFill>
                  <a:srgbClr val="034E7B"/>
                </a:solidFill>
                <a:latin typeface="Now Bold"/>
              </a:rPr>
              <a:t>RPGRIP1</a:t>
            </a:r>
          </a:p>
        </p:txBody>
      </p:sp>
      <p:sp>
        <p:nvSpPr>
          <p:cNvPr name="TextBox 24" id="24"/>
          <p:cNvSpPr txBox="true"/>
          <p:nvPr/>
        </p:nvSpPr>
        <p:spPr>
          <a:xfrm rot="0">
            <a:off x="409922" y="4889989"/>
            <a:ext cx="3137019" cy="156930"/>
          </a:xfrm>
          <a:prstGeom prst="rect">
            <a:avLst/>
          </a:prstGeom>
        </p:spPr>
        <p:txBody>
          <a:bodyPr anchor="t" rtlCol="false" tIns="0" lIns="0" bIns="0" rIns="0">
            <a:spAutoFit/>
          </a:bodyPr>
          <a:lstStyle/>
          <a:p>
            <a:pPr marL="0" indent="0" lvl="0">
              <a:lnSpc>
                <a:spcPts val="1325"/>
              </a:lnSpc>
            </a:pPr>
            <a:r>
              <a:rPr lang="en-US" sz="946" spc="56">
                <a:solidFill>
                  <a:srgbClr val="062133"/>
                </a:solidFill>
                <a:latin typeface="Open Sauce"/>
              </a:rPr>
              <a:t>About- patient, family, journey to diagnosis</a:t>
            </a:r>
          </a:p>
        </p:txBody>
      </p:sp>
      <p:sp>
        <p:nvSpPr>
          <p:cNvPr name="TextBox 25" id="25"/>
          <p:cNvSpPr txBox="true"/>
          <p:nvPr/>
        </p:nvSpPr>
        <p:spPr>
          <a:xfrm rot="0">
            <a:off x="381274" y="4381670"/>
            <a:ext cx="2724970" cy="191980"/>
          </a:xfrm>
          <a:prstGeom prst="rect">
            <a:avLst/>
          </a:prstGeom>
        </p:spPr>
        <p:txBody>
          <a:bodyPr anchor="t" rtlCol="false" tIns="0" lIns="0" bIns="0" rIns="0">
            <a:spAutoFit/>
          </a:bodyPr>
          <a:lstStyle/>
          <a:p>
            <a:pPr>
              <a:lnSpc>
                <a:spcPts val="1533"/>
              </a:lnSpc>
            </a:pPr>
            <a:r>
              <a:rPr lang="en-US" sz="1095">
                <a:solidFill>
                  <a:srgbClr val="062133"/>
                </a:solidFill>
                <a:latin typeface="Now Bold"/>
              </a:rPr>
              <a:t>ABOUT</a:t>
            </a:r>
          </a:p>
        </p:txBody>
      </p:sp>
      <p:sp>
        <p:nvSpPr>
          <p:cNvPr name="TextBox 26" id="26"/>
          <p:cNvSpPr txBox="true"/>
          <p:nvPr/>
        </p:nvSpPr>
        <p:spPr>
          <a:xfrm rot="0">
            <a:off x="381274" y="4558982"/>
            <a:ext cx="2724970" cy="281263"/>
          </a:xfrm>
          <a:prstGeom prst="rect">
            <a:avLst/>
          </a:prstGeom>
        </p:spPr>
        <p:txBody>
          <a:bodyPr anchor="t" rtlCol="false" tIns="0" lIns="0" bIns="0" rIns="0">
            <a:spAutoFit/>
          </a:bodyPr>
          <a:lstStyle/>
          <a:p>
            <a:pPr>
              <a:lnSpc>
                <a:spcPts val="2370"/>
              </a:lnSpc>
            </a:pPr>
            <a:r>
              <a:rPr lang="en-US" sz="1693">
                <a:solidFill>
                  <a:srgbClr val="034E7B"/>
                </a:solidFill>
                <a:latin typeface="Now Bold"/>
              </a:rPr>
              <a:t>(NAME)</a:t>
            </a:r>
          </a:p>
        </p:txBody>
      </p:sp>
      <p:sp>
        <p:nvSpPr>
          <p:cNvPr name="TextBox 27" id="27"/>
          <p:cNvSpPr txBox="true"/>
          <p:nvPr/>
        </p:nvSpPr>
        <p:spPr>
          <a:xfrm rot="0">
            <a:off x="4188168" y="4889989"/>
            <a:ext cx="3076300" cy="2534487"/>
          </a:xfrm>
          <a:prstGeom prst="rect">
            <a:avLst/>
          </a:prstGeom>
        </p:spPr>
        <p:txBody>
          <a:bodyPr anchor="t" rtlCol="false" tIns="0" lIns="0" bIns="0" rIns="0">
            <a:spAutoFit/>
          </a:bodyPr>
          <a:lstStyle/>
          <a:p>
            <a:pPr>
              <a:lnSpc>
                <a:spcPts val="1325"/>
              </a:lnSpc>
            </a:pPr>
            <a:r>
              <a:rPr lang="en-US" sz="946" spc="56">
                <a:solidFill>
                  <a:srgbClr val="062133"/>
                </a:solidFill>
                <a:latin typeface="Open Sauce"/>
              </a:rPr>
              <a:t>Odylia Therapeutics is a charity (nonprofit, 501(c)3). Odylia is developing a gene therapy to treat vision loss caused by mutations in the RPGRIP1 gene, for which there is currently no treatment. We partner with patients, families, and researchers all over the world to accelerate therapeutic development for rare diseases.</a:t>
            </a:r>
          </a:p>
          <a:p>
            <a:pPr>
              <a:lnSpc>
                <a:spcPts val="205"/>
              </a:lnSpc>
            </a:pPr>
            <a:r>
              <a:rPr lang="en-US" sz="146" spc="8">
                <a:solidFill>
                  <a:srgbClr val="062133"/>
                </a:solidFill>
                <a:latin typeface="Open Sauce"/>
              </a:rPr>
              <a:t> </a:t>
            </a:r>
          </a:p>
          <a:p>
            <a:pPr>
              <a:lnSpc>
                <a:spcPts val="1325"/>
              </a:lnSpc>
            </a:pPr>
            <a:r>
              <a:rPr lang="en-US" sz="946" spc="56">
                <a:solidFill>
                  <a:srgbClr val="062133"/>
                </a:solidFill>
                <a:latin typeface="Open Sauce"/>
              </a:rPr>
              <a:t>As a nonprofit we need your help. Our aim is to bring this gene therapy to clinical trials in 2025. Your support will go directly towards manufacturing and the final stages of development for this gene therapy. We can't do this without your help.</a:t>
            </a:r>
          </a:p>
          <a:p>
            <a:pPr>
              <a:lnSpc>
                <a:spcPts val="1325"/>
              </a:lnSpc>
            </a:pPr>
          </a:p>
        </p:txBody>
      </p:sp>
      <p:sp>
        <p:nvSpPr>
          <p:cNvPr name="TextBox 28" id="28"/>
          <p:cNvSpPr txBox="true"/>
          <p:nvPr/>
        </p:nvSpPr>
        <p:spPr>
          <a:xfrm rot="0">
            <a:off x="845178" y="8298995"/>
            <a:ext cx="1867435" cy="968206"/>
          </a:xfrm>
          <a:prstGeom prst="rect">
            <a:avLst/>
          </a:prstGeom>
        </p:spPr>
        <p:txBody>
          <a:bodyPr anchor="t" rtlCol="false" tIns="0" lIns="0" bIns="0" rIns="0">
            <a:spAutoFit/>
          </a:bodyPr>
          <a:lstStyle/>
          <a:p>
            <a:pPr algn="ctr" marL="0" indent="0" lvl="0">
              <a:lnSpc>
                <a:spcPts val="1312"/>
              </a:lnSpc>
              <a:spcBef>
                <a:spcPct val="0"/>
              </a:spcBef>
            </a:pPr>
            <a:r>
              <a:rPr lang="en-US" sz="846" spc="84">
                <a:solidFill>
                  <a:srgbClr val="FFFFFF"/>
                </a:solidFill>
                <a:latin typeface="Aileron Regular"/>
              </a:rPr>
              <a:t>Odylia Therapeutics is a nonprofit 501(c)(3) focused on accelerating drug development for rare diseases, regardless of prevalence or commercial interest.</a:t>
            </a:r>
            <a:r>
              <a:rPr lang="en-US" sz="846" spc="84">
                <a:solidFill>
                  <a:srgbClr val="FFFFFF"/>
                </a:solidFill>
                <a:latin typeface="Aileron Regular"/>
              </a:rPr>
              <a:t> </a:t>
            </a:r>
          </a:p>
        </p:txBody>
      </p:sp>
      <p:sp>
        <p:nvSpPr>
          <p:cNvPr name="TextBox 29" id="29"/>
          <p:cNvSpPr txBox="true"/>
          <p:nvPr/>
        </p:nvSpPr>
        <p:spPr>
          <a:xfrm rot="0">
            <a:off x="845178" y="8073324"/>
            <a:ext cx="1867435" cy="164157"/>
          </a:xfrm>
          <a:prstGeom prst="rect">
            <a:avLst/>
          </a:prstGeom>
        </p:spPr>
        <p:txBody>
          <a:bodyPr anchor="t" rtlCol="false" tIns="0" lIns="0" bIns="0" rIns="0">
            <a:spAutoFit/>
          </a:bodyPr>
          <a:lstStyle/>
          <a:p>
            <a:pPr algn="ctr" marL="0" indent="0" lvl="0">
              <a:lnSpc>
                <a:spcPts val="1332"/>
              </a:lnSpc>
              <a:spcBef>
                <a:spcPct val="0"/>
              </a:spcBef>
            </a:pPr>
            <a:r>
              <a:rPr lang="en-US" sz="1128" spc="45">
                <a:solidFill>
                  <a:srgbClr val="71C8FD"/>
                </a:solidFill>
                <a:latin typeface="Now Bold"/>
              </a:rPr>
              <a:t>NONPROFIT</a:t>
            </a:r>
          </a:p>
        </p:txBody>
      </p:sp>
      <p:sp>
        <p:nvSpPr>
          <p:cNvPr name="TextBox 30" id="30"/>
          <p:cNvSpPr txBox="true"/>
          <p:nvPr/>
        </p:nvSpPr>
        <p:spPr>
          <a:xfrm rot="0">
            <a:off x="2959070" y="8298995"/>
            <a:ext cx="1867435" cy="1129496"/>
          </a:xfrm>
          <a:prstGeom prst="rect">
            <a:avLst/>
          </a:prstGeom>
        </p:spPr>
        <p:txBody>
          <a:bodyPr anchor="t" rtlCol="false" tIns="0" lIns="0" bIns="0" rIns="0">
            <a:spAutoFit/>
          </a:bodyPr>
          <a:lstStyle/>
          <a:p>
            <a:pPr algn="ctr">
              <a:lnSpc>
                <a:spcPts val="1312"/>
              </a:lnSpc>
            </a:pPr>
            <a:r>
              <a:rPr lang="en-US" sz="846" spc="84">
                <a:solidFill>
                  <a:srgbClr val="FFFFFF"/>
                </a:solidFill>
                <a:latin typeface="Aileron Regular"/>
              </a:rPr>
              <a:t>Odylia combines philanthropy, strategic planning, and innovative industry partnerships to develop transformative therapies for people with rare disease.</a:t>
            </a:r>
          </a:p>
          <a:p>
            <a:pPr algn="ctr" marL="0" indent="0" lvl="0">
              <a:lnSpc>
                <a:spcPts val="1312"/>
              </a:lnSpc>
              <a:spcBef>
                <a:spcPct val="0"/>
              </a:spcBef>
            </a:pPr>
          </a:p>
        </p:txBody>
      </p:sp>
      <p:sp>
        <p:nvSpPr>
          <p:cNvPr name="TextBox 31" id="31"/>
          <p:cNvSpPr txBox="true"/>
          <p:nvPr/>
        </p:nvSpPr>
        <p:spPr>
          <a:xfrm rot="0">
            <a:off x="2959070" y="8073324"/>
            <a:ext cx="1867435" cy="164157"/>
          </a:xfrm>
          <a:prstGeom prst="rect">
            <a:avLst/>
          </a:prstGeom>
        </p:spPr>
        <p:txBody>
          <a:bodyPr anchor="t" rtlCol="false" tIns="0" lIns="0" bIns="0" rIns="0">
            <a:spAutoFit/>
          </a:bodyPr>
          <a:lstStyle/>
          <a:p>
            <a:pPr algn="ctr" marL="0" indent="0" lvl="0">
              <a:lnSpc>
                <a:spcPts val="1332"/>
              </a:lnSpc>
              <a:spcBef>
                <a:spcPct val="0"/>
              </a:spcBef>
            </a:pPr>
            <a:r>
              <a:rPr lang="en-US" sz="1128" spc="45">
                <a:solidFill>
                  <a:srgbClr val="71C8FD"/>
                </a:solidFill>
                <a:latin typeface="Now Bold"/>
              </a:rPr>
              <a:t>INNOVATION</a:t>
            </a:r>
          </a:p>
        </p:txBody>
      </p:sp>
      <p:sp>
        <p:nvSpPr>
          <p:cNvPr name="TextBox 32" id="32"/>
          <p:cNvSpPr txBox="true"/>
          <p:nvPr/>
        </p:nvSpPr>
        <p:spPr>
          <a:xfrm rot="0">
            <a:off x="5072963" y="8298995"/>
            <a:ext cx="1867435" cy="968206"/>
          </a:xfrm>
          <a:prstGeom prst="rect">
            <a:avLst/>
          </a:prstGeom>
        </p:spPr>
        <p:txBody>
          <a:bodyPr anchor="t" rtlCol="false" tIns="0" lIns="0" bIns="0" rIns="0">
            <a:spAutoFit/>
          </a:bodyPr>
          <a:lstStyle/>
          <a:p>
            <a:pPr algn="ctr" marL="0" indent="0" lvl="0">
              <a:lnSpc>
                <a:spcPts val="1312"/>
              </a:lnSpc>
              <a:spcBef>
                <a:spcPct val="0"/>
              </a:spcBef>
            </a:pPr>
            <a:r>
              <a:rPr lang="en-US" sz="846" spc="84">
                <a:solidFill>
                  <a:srgbClr val="FFFFFF"/>
                </a:solidFill>
                <a:latin typeface="Aileron Regular"/>
              </a:rPr>
              <a:t>We work to lower costs, reduce development time, focus research, and continuously drive successful programs towards clinical trials and the patients that need them.</a:t>
            </a:r>
          </a:p>
        </p:txBody>
      </p:sp>
      <p:sp>
        <p:nvSpPr>
          <p:cNvPr name="TextBox 33" id="33"/>
          <p:cNvSpPr txBox="true"/>
          <p:nvPr/>
        </p:nvSpPr>
        <p:spPr>
          <a:xfrm rot="0">
            <a:off x="5072963" y="8073324"/>
            <a:ext cx="1867435" cy="164157"/>
          </a:xfrm>
          <a:prstGeom prst="rect">
            <a:avLst/>
          </a:prstGeom>
        </p:spPr>
        <p:txBody>
          <a:bodyPr anchor="t" rtlCol="false" tIns="0" lIns="0" bIns="0" rIns="0">
            <a:spAutoFit/>
          </a:bodyPr>
          <a:lstStyle/>
          <a:p>
            <a:pPr algn="ctr" marL="0" indent="0" lvl="0">
              <a:lnSpc>
                <a:spcPts val="1332"/>
              </a:lnSpc>
              <a:spcBef>
                <a:spcPct val="0"/>
              </a:spcBef>
            </a:pPr>
            <a:r>
              <a:rPr lang="en-US" sz="1128" spc="45">
                <a:solidFill>
                  <a:srgbClr val="71C8FD"/>
                </a:solidFill>
                <a:latin typeface="Now Bold"/>
              </a:rPr>
              <a:t>PRIORITIZING PATIENTS</a:t>
            </a:r>
          </a:p>
        </p:txBody>
      </p:sp>
      <p:sp>
        <p:nvSpPr>
          <p:cNvPr name="TextBox 34" id="34"/>
          <p:cNvSpPr txBox="true"/>
          <p:nvPr/>
        </p:nvSpPr>
        <p:spPr>
          <a:xfrm rot="0">
            <a:off x="234075" y="9495166"/>
            <a:ext cx="2809126" cy="217159"/>
          </a:xfrm>
          <a:prstGeom prst="rect">
            <a:avLst/>
          </a:prstGeom>
        </p:spPr>
        <p:txBody>
          <a:bodyPr anchor="t" rtlCol="false" tIns="0" lIns="0" bIns="0" rIns="0">
            <a:spAutoFit/>
          </a:bodyPr>
          <a:lstStyle/>
          <a:p>
            <a:pPr algn="just" marL="0" indent="0" lvl="0">
              <a:lnSpc>
                <a:spcPts val="1783"/>
              </a:lnSpc>
              <a:spcBef>
                <a:spcPct val="0"/>
              </a:spcBef>
            </a:pPr>
            <a:r>
              <a:rPr lang="en-US" sz="1128" u="none">
                <a:solidFill>
                  <a:srgbClr val="062133"/>
                </a:solidFill>
                <a:latin typeface="Aileron Regular"/>
              </a:rPr>
              <a:t>For more information visit the link</a:t>
            </a:r>
          </a:p>
        </p:txBody>
      </p:sp>
      <p:sp>
        <p:nvSpPr>
          <p:cNvPr name="TextBox 35" id="35"/>
          <p:cNvSpPr txBox="true"/>
          <p:nvPr/>
        </p:nvSpPr>
        <p:spPr>
          <a:xfrm rot="0">
            <a:off x="4500593" y="9533266"/>
            <a:ext cx="3012174" cy="164157"/>
          </a:xfrm>
          <a:prstGeom prst="rect">
            <a:avLst/>
          </a:prstGeom>
        </p:spPr>
        <p:txBody>
          <a:bodyPr anchor="t" rtlCol="false" tIns="0" lIns="0" bIns="0" rIns="0">
            <a:spAutoFit/>
          </a:bodyPr>
          <a:lstStyle/>
          <a:p>
            <a:pPr algn="r" marL="0" indent="0" lvl="0">
              <a:lnSpc>
                <a:spcPts val="1332"/>
              </a:lnSpc>
              <a:spcBef>
                <a:spcPct val="0"/>
              </a:spcBef>
            </a:pPr>
            <a:r>
              <a:rPr lang="en-US" sz="1128" spc="45" u="none">
                <a:solidFill>
                  <a:srgbClr val="034E7B"/>
                </a:solidFill>
                <a:latin typeface="Now Bold"/>
              </a:rPr>
              <a:t>WWW.ODYLIA.ORG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DAFjgPpdz3M</dc:identifier>
  <dcterms:modified xsi:type="dcterms:W3CDTF">2011-08-01T06:04:30Z</dcterms:modified>
  <cp:revision>1</cp:revision>
  <dc:title>Template RPGRIP1 Fundraising</dc:title>
</cp:coreProperties>
</file>